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86" r:id="rId4"/>
    <p:sldId id="388" r:id="rId5"/>
    <p:sldId id="387" r:id="rId6"/>
    <p:sldId id="389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0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9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48070-A741-4A36-A920-3E86D56443F5}" type="datetimeFigureOut">
              <a:rPr lang="nl-NL" smtClean="0"/>
              <a:t>24-5-2018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8ADB-6AEC-4F5A-AB55-D2CF9FE721D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2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Beste </a:t>
            </a:r>
            <a:r>
              <a:rPr lang="nl-NL" dirty="0" err="1" smtClean="0"/>
              <a:t>ath</a:t>
            </a:r>
            <a:r>
              <a:rPr lang="nl-NL" dirty="0" smtClean="0"/>
              <a:t> 4.	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0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vooruit ontvangen bedragen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PIJL-RECHTS 2"/>
          <p:cNvSpPr/>
          <p:nvPr/>
        </p:nvSpPr>
        <p:spPr>
          <a:xfrm>
            <a:off x="2518611" y="1359828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7960895" y="342218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LINKS 11"/>
          <p:cNvSpPr/>
          <p:nvPr/>
        </p:nvSpPr>
        <p:spPr>
          <a:xfrm>
            <a:off x="5065295" y="6196264"/>
            <a:ext cx="204537" cy="1804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65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nog te ontvangen bedragen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PIJL-RECHTS 7"/>
          <p:cNvSpPr/>
          <p:nvPr/>
        </p:nvSpPr>
        <p:spPr>
          <a:xfrm>
            <a:off x="2851484" y="6184233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2454443" y="1655109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7960894" y="365078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34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vooruit betaalde bedragen.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PIJL-LINKS 7"/>
          <p:cNvSpPr/>
          <p:nvPr/>
        </p:nvSpPr>
        <p:spPr>
          <a:xfrm>
            <a:off x="3645568" y="1378201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LINKS 8"/>
          <p:cNvSpPr/>
          <p:nvPr/>
        </p:nvSpPr>
        <p:spPr>
          <a:xfrm>
            <a:off x="9420725" y="3400923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RECHTS 9"/>
          <p:cNvSpPr/>
          <p:nvPr/>
        </p:nvSpPr>
        <p:spPr>
          <a:xfrm>
            <a:off x="2851484" y="5943601"/>
            <a:ext cx="216568" cy="150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9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hebben we deze overlopende posten op de begin balans?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92705"/>
            <a:ext cx="8596668" cy="4248657"/>
          </a:xfrm>
        </p:spPr>
        <p:txBody>
          <a:bodyPr>
            <a:noAutofit/>
          </a:bodyPr>
          <a:lstStyle/>
          <a:p>
            <a:r>
              <a:rPr lang="nl-NL" sz="2500" dirty="0" smtClean="0"/>
              <a:t>Nog te ontvangen bedragen op de begin balans, wat betekend dit voor de toekomst voor onze ontvangsten/baten?</a:t>
            </a:r>
          </a:p>
          <a:p>
            <a:r>
              <a:rPr lang="nl-NL" sz="2500" dirty="0" smtClean="0"/>
              <a:t>Vooruit ontvangen bedragen op de begin balans, wat betekend dit voor de toekomst voor onze ontvangsten/baten?</a:t>
            </a:r>
          </a:p>
          <a:p>
            <a:r>
              <a:rPr lang="nl-NL" sz="2500" dirty="0" smtClean="0"/>
              <a:t>nog te betalen bedragen op de begin balans, wat betekend dit voor de toekomst voor onze uitgaven/lasten?</a:t>
            </a:r>
          </a:p>
          <a:p>
            <a:r>
              <a:rPr lang="nl-NL" sz="2500" dirty="0" smtClean="0"/>
              <a:t>Vooruit betaalde bedragen op de begin balans, wat betekend dit voor de toekomst voor onze uitgaven/lasten?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71866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2: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263316"/>
            <a:ext cx="4422215" cy="45866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sz="2500" dirty="0" smtClean="0"/>
              <a:t>15 minuten de tijd.</a:t>
            </a:r>
          </a:p>
          <a:p>
            <a:pPr marL="0" indent="0">
              <a:buNone/>
            </a:pPr>
            <a:r>
              <a:rPr lang="nl-NL" sz="2500" dirty="0" smtClean="0"/>
              <a:t>Deel 1: werk alleen de overlopende posten op de beginbalans weg </a:t>
            </a:r>
          </a:p>
          <a:p>
            <a:pPr marL="0" indent="0">
              <a:buNone/>
            </a:pPr>
            <a:r>
              <a:rPr lang="nl-NL" sz="2500" dirty="0" smtClean="0"/>
              <a:t>Deel 2: werk de verlopende posten op de begin balans weg gegeven bepaalde baten/ontvangsten.</a:t>
            </a:r>
          </a:p>
          <a:p>
            <a:pPr marL="0" indent="0">
              <a:buNone/>
            </a:pPr>
            <a:r>
              <a:rPr lang="nl-NL" sz="2500" dirty="0" smtClean="0"/>
              <a:t>Deel 3: creëer een </a:t>
            </a:r>
            <a:r>
              <a:rPr lang="nl-NL" sz="2500" dirty="0" smtClean="0"/>
              <a:t>de posten op de ontvangsten/uitgaven en baten/lasten overzichten gegeven de begin en eindbalans.</a:t>
            </a: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666704" y="196917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666704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666703" y="196916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666701" y="196916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666701" y="200794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1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5459"/>
          <a:stretch/>
        </p:blipFill>
        <p:spPr>
          <a:xfrm>
            <a:off x="0" y="0"/>
            <a:ext cx="12192000" cy="12512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r="51250" b="31914"/>
          <a:stretch/>
        </p:blipFill>
        <p:spPr>
          <a:xfrm>
            <a:off x="0" y="0"/>
            <a:ext cx="5943600" cy="246647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30585"/>
          <a:stretch/>
        </p:blipFill>
        <p:spPr>
          <a:xfrm>
            <a:off x="0" y="0"/>
            <a:ext cx="12192000" cy="25146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t="1" r="51447" b="-302"/>
          <a:stretch/>
        </p:blipFill>
        <p:spPr>
          <a:xfrm>
            <a:off x="0" y="-1"/>
            <a:ext cx="5919537" cy="3633537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62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62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759581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4650816" y="1918748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10975416" y="1930400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609316" y="2839164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10975416" y="2858548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767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732324"/>
          </a:xfrm>
          <a:prstGeom prst="rect">
            <a:avLst/>
          </a:prstGeom>
        </p:spPr>
      </p:pic>
      <p:sp>
        <p:nvSpPr>
          <p:cNvPr id="5" name="PIJL-RECHTS 4"/>
          <p:cNvSpPr/>
          <p:nvPr/>
        </p:nvSpPr>
        <p:spPr>
          <a:xfrm>
            <a:off x="4001111" y="1930400"/>
            <a:ext cx="324852" cy="153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9884553" y="1930400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4001111" y="2748926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9951336" y="2748926"/>
            <a:ext cx="324852" cy="161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1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591926" cy="690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205537" cy="293531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35314"/>
            <a:ext cx="8205536" cy="367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50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aankomende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7234" y="1500189"/>
            <a:ext cx="8596668" cy="4972800"/>
          </a:xfrm>
        </p:spPr>
        <p:txBody>
          <a:bodyPr>
            <a:normAutofit/>
          </a:bodyPr>
          <a:lstStyle/>
          <a:p>
            <a:r>
              <a:rPr lang="nl-NL" sz="2500" dirty="0" smtClean="0"/>
              <a:t>Terugblik vorige les(wat weten we nog van vorige les over overlopende posten) (5 min)</a:t>
            </a:r>
          </a:p>
          <a:p>
            <a:r>
              <a:rPr lang="nl-NL" sz="2500" dirty="0" smtClean="0"/>
              <a:t>Startopdracht </a:t>
            </a:r>
            <a:r>
              <a:rPr lang="nl-NL" sz="2500" dirty="0" smtClean="0"/>
              <a:t>financiële feiten(10 </a:t>
            </a:r>
            <a:r>
              <a:rPr lang="nl-NL" sz="2500" dirty="0" smtClean="0"/>
              <a:t>min)</a:t>
            </a:r>
          </a:p>
          <a:p>
            <a:r>
              <a:rPr lang="nl-NL" sz="2500" dirty="0" smtClean="0"/>
              <a:t>Theorie: begin naar eindbalans via baten/lasten en ontvangsten/uitgaven</a:t>
            </a:r>
            <a:r>
              <a:rPr lang="nl-NL" sz="2500" dirty="0" smtClean="0"/>
              <a:t>.</a:t>
            </a:r>
          </a:p>
          <a:p>
            <a:r>
              <a:rPr lang="nl-NL" sz="2500" dirty="0" smtClean="0"/>
              <a:t>Opdracht 2 wegwerken van overlopende posten (15 min)</a:t>
            </a:r>
          </a:p>
          <a:p>
            <a:r>
              <a:rPr lang="nl-NL" sz="2500" dirty="0" smtClean="0"/>
              <a:t>Afsluitende opdracht groter/kleiner.</a:t>
            </a:r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1358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499"/>
            <a:ext cx="12192000" cy="454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komen we in de problemen?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Als we niet weten op welke zijde van de balans de overlopende posten komen te staan?</a:t>
            </a:r>
          </a:p>
          <a:p>
            <a:r>
              <a:rPr lang="nl-NL" sz="2500" dirty="0" smtClean="0"/>
              <a:t>Als we niet weten wat erop het overzicht van ontvangsten uitgaven staat (denk aan vorige les met goed leggen van strookjes)</a:t>
            </a:r>
          </a:p>
          <a:p>
            <a:r>
              <a:rPr lang="nl-NL" sz="2500" dirty="0" smtClean="0"/>
              <a:t>In het verlengde als we niet weten wat op het baten/lasten overzicht staat.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3443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Jullie krijgen een twee A4tjes met daarop de woorden </a:t>
            </a:r>
            <a:r>
              <a:rPr lang="nl-NL" sz="2500" dirty="0" smtClean="0"/>
              <a:t>GROTER </a:t>
            </a:r>
            <a:r>
              <a:rPr lang="nl-NL" sz="2500" dirty="0" smtClean="0"/>
              <a:t>of </a:t>
            </a:r>
            <a:r>
              <a:rPr lang="nl-NL" sz="2500" dirty="0" smtClean="0"/>
              <a:t>KLEINER</a:t>
            </a:r>
            <a:r>
              <a:rPr lang="nl-NL" sz="2500" dirty="0" smtClean="0"/>
              <a:t>. </a:t>
            </a:r>
            <a:r>
              <a:rPr lang="nl-NL" sz="2500" dirty="0" smtClean="0"/>
              <a:t>Er wordt vervolgens een vraag gesteld waarop het antwoord </a:t>
            </a:r>
            <a:r>
              <a:rPr lang="nl-NL" sz="2500" dirty="0" smtClean="0"/>
              <a:t>groter</a:t>
            </a:r>
            <a:r>
              <a:rPr lang="nl-NL" sz="2500" dirty="0" smtClean="0"/>
              <a:t> of kleiner </a:t>
            </a:r>
            <a:r>
              <a:rPr lang="nl-NL" sz="2500" dirty="0" smtClean="0"/>
              <a:t>is.</a:t>
            </a:r>
          </a:p>
          <a:p>
            <a:r>
              <a:rPr lang="nl-NL" sz="2500" dirty="0" smtClean="0"/>
              <a:t>Je kiest het antwoord door het A4tje met jou gekozen antwoord omhoog te houden.</a:t>
            </a:r>
          </a:p>
          <a:p>
            <a:r>
              <a:rPr lang="nl-NL" sz="2500" dirty="0" smtClean="0"/>
              <a:t>Als je een fout maakt ben je af, mag je de opvolgende ronde niet meer mee spelen totdat er 1 speler over is.</a:t>
            </a:r>
          </a:p>
          <a:p>
            <a:r>
              <a:rPr lang="nl-NL" sz="2500" dirty="0" smtClean="0"/>
              <a:t>Per ronde worden de vragen moeilijker.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5191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2" y="0"/>
            <a:ext cx="11189370" cy="6749716"/>
          </a:xfrm>
        </p:spPr>
        <p:txBody>
          <a:bodyPr>
            <a:normAutofit/>
          </a:bodyPr>
          <a:lstStyle/>
          <a:p>
            <a:r>
              <a:rPr lang="nl-NL" sz="2300" b="1" dirty="0" smtClean="0"/>
              <a:t>Alle vragen hebben betrekking op dit jaar!</a:t>
            </a:r>
          </a:p>
          <a:p>
            <a:r>
              <a:rPr lang="nl-NL" sz="2300" b="1" dirty="0" smtClean="0"/>
              <a:t>Vooruitbetaalde bedragen begin balans maken de lasten ….. Uitgaven.</a:t>
            </a:r>
          </a:p>
          <a:p>
            <a:r>
              <a:rPr lang="nl-NL" sz="2300" b="1" dirty="0" smtClean="0"/>
              <a:t>Groter! (tenslotte je hebt al betaald, de lasten komen dit jaar)</a:t>
            </a:r>
          </a:p>
          <a:p>
            <a:r>
              <a:rPr lang="nl-NL" sz="2300" b="1" dirty="0" smtClean="0"/>
              <a:t>Nog te betalen bedragen begin balans  maken de uitgaven …. Lasten.</a:t>
            </a:r>
          </a:p>
          <a:p>
            <a:r>
              <a:rPr lang="nl-NL" sz="2300" b="1" dirty="0" smtClean="0"/>
              <a:t>Groter! (tenslotte, je moet nog betalen, terwijl de lasten al zijn geweest)</a:t>
            </a:r>
          </a:p>
          <a:p>
            <a:r>
              <a:rPr lang="nl-NL" sz="2300" b="1" dirty="0"/>
              <a:t>Vooruitbetaalde bedragen </a:t>
            </a:r>
            <a:r>
              <a:rPr lang="nl-NL" sz="2300" b="1" dirty="0" smtClean="0"/>
              <a:t>eind balans maken </a:t>
            </a:r>
            <a:r>
              <a:rPr lang="nl-NL" sz="2300" b="1" dirty="0"/>
              <a:t>de </a:t>
            </a:r>
            <a:r>
              <a:rPr lang="nl-NL" sz="2300" b="1" dirty="0" smtClean="0"/>
              <a:t>lasten …. Uitgaven.</a:t>
            </a:r>
          </a:p>
          <a:p>
            <a:r>
              <a:rPr lang="nl-NL" sz="2300" b="1" dirty="0" smtClean="0"/>
              <a:t>kleiner! (tenslotte, je hebt al betaald voor lasten van volgend jaar)</a:t>
            </a:r>
          </a:p>
          <a:p>
            <a:r>
              <a:rPr lang="nl-NL" sz="2300" b="1" dirty="0" smtClean="0"/>
              <a:t>Nog te betalen bedragen eind balans maken </a:t>
            </a:r>
            <a:r>
              <a:rPr lang="nl-NL" sz="2300" b="1" dirty="0"/>
              <a:t>de </a:t>
            </a:r>
            <a:r>
              <a:rPr lang="nl-NL" sz="2300" b="1" dirty="0" smtClean="0"/>
              <a:t>uitgaven ….. Lasten.</a:t>
            </a:r>
          </a:p>
          <a:p>
            <a:r>
              <a:rPr lang="nl-NL" sz="2300" b="1" dirty="0" smtClean="0"/>
              <a:t>kleiner!(tenslotte, je moet nog betalen terwijl de lasten al zijn geweest)</a:t>
            </a:r>
          </a:p>
          <a:p>
            <a:r>
              <a:rPr lang="nl-NL" sz="2300" b="1" dirty="0" smtClean="0"/>
              <a:t>Nog te ontvangen bedragen begin balans maken de baten …. ontvangsten.</a:t>
            </a:r>
          </a:p>
          <a:p>
            <a:r>
              <a:rPr lang="nl-NL" sz="2300" b="1" dirty="0" smtClean="0"/>
              <a:t>Kleiner! (tenslotte, je ontvangt nog geld wat betrekking heeft op vorige jaar)</a:t>
            </a:r>
          </a:p>
          <a:p>
            <a:r>
              <a:rPr lang="nl-NL" sz="2300" b="1" dirty="0" smtClean="0"/>
              <a:t>Vooruit ontvangen bedragen eind balans maken de ontvangsten …. baten)</a:t>
            </a:r>
          </a:p>
          <a:p>
            <a:r>
              <a:rPr lang="nl-NL" sz="2300" b="1" dirty="0" smtClean="0"/>
              <a:t>Groter! (tenslotte, je hebt al geld ontvangen voor baten van volgend jaar).</a:t>
            </a:r>
          </a:p>
          <a:p>
            <a:endParaRPr lang="nl-NL" sz="2300" b="1" dirty="0" smtClean="0"/>
          </a:p>
          <a:p>
            <a:endParaRPr lang="nl-NL" sz="2300" b="1" dirty="0"/>
          </a:p>
          <a:p>
            <a:endParaRPr lang="nl-NL" sz="2300" b="1" dirty="0"/>
          </a:p>
        </p:txBody>
      </p:sp>
    </p:spTree>
    <p:extLst>
      <p:ext uri="{BB962C8B-B14F-4D97-AF65-F5344CB8AC3E}">
        <p14:creationId xmlns:p14="http://schemas.microsoft.com/office/powerpoint/2010/main" val="4762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8441" y="252663"/>
            <a:ext cx="10647947" cy="5788699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Vooruitbetaalde huur 200 begin balans, huuruitgaven 4900, de huurlasten zijn …. Dan 5000.</a:t>
            </a:r>
          </a:p>
          <a:p>
            <a:r>
              <a:rPr lang="nl-NL" sz="2400" b="1" dirty="0" smtClean="0"/>
              <a:t>Groter! (ik heb 4900, en had al 200 vooruit betaald, lasten van 5100)</a:t>
            </a:r>
          </a:p>
          <a:p>
            <a:r>
              <a:rPr lang="nl-NL" sz="2400" b="1" dirty="0" smtClean="0"/>
              <a:t>Vooruit ontvangen contributie 300 eind balans, contributieontvangsten 4000, de contributiebaten zijn …. Dan 4200</a:t>
            </a:r>
          </a:p>
          <a:p>
            <a:r>
              <a:rPr lang="nl-NL" sz="2400" b="1" dirty="0" smtClean="0"/>
              <a:t>Kleiner! (ik heb 300 al ontvangen voor volgend jaar, 4000 in totaal ontvangen, de baten waren dus 3700)</a:t>
            </a:r>
          </a:p>
          <a:p>
            <a:r>
              <a:rPr lang="nl-NL" sz="2400" b="1" dirty="0" smtClean="0"/>
              <a:t>Nog te ontvangen subsidie 200 begin balans, subsidiebaten 2900, de subsidieontvangsten zijn …. Dan 2800.</a:t>
            </a:r>
          </a:p>
          <a:p>
            <a:r>
              <a:rPr lang="nl-NL" sz="2400" b="1" dirty="0" smtClean="0"/>
              <a:t>Groter! (ik zou 2900 moeten krijgen, plus de subsidie van vorige jaar dus 3100)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58807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253" y="0"/>
            <a:ext cx="9444789" cy="1930400"/>
          </a:xfrm>
        </p:spPr>
        <p:txBody>
          <a:bodyPr/>
          <a:lstStyle/>
          <a:p>
            <a:r>
              <a:rPr lang="nl-NL" dirty="0" smtClean="0"/>
              <a:t>Tot slot, de </a:t>
            </a:r>
            <a:r>
              <a:rPr lang="nl-NL" dirty="0" err="1" smtClean="0"/>
              <a:t>superduperlastigepastige</a:t>
            </a:r>
            <a:r>
              <a:rPr lang="nl-NL" dirty="0" smtClean="0"/>
              <a:t>-ronde.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53" y="757989"/>
            <a:ext cx="10756231" cy="5847348"/>
          </a:xfrm>
        </p:spPr>
        <p:txBody>
          <a:bodyPr>
            <a:normAutofit/>
          </a:bodyPr>
          <a:lstStyle/>
          <a:p>
            <a:r>
              <a:rPr lang="nl-NL" sz="2200" b="1" dirty="0" smtClean="0"/>
              <a:t>Vooruit betaalde rente 300 begin balans, vooruit betaalde rente 400 eind balans rentelasten 5000, de rente uitgaven zijn …. Dan 5000</a:t>
            </a:r>
          </a:p>
          <a:p>
            <a:r>
              <a:rPr lang="nl-NL" sz="2200" b="1" dirty="0" smtClean="0"/>
              <a:t>Groter! We hadden 5000 moeten betalen, maar hadden 300 euro al betaald, maar hebben 400 euro extra betaald dus 5000-300+400=5100 rente-uitgaven.</a:t>
            </a:r>
          </a:p>
          <a:p>
            <a:r>
              <a:rPr lang="nl-NL" sz="2200" b="1" dirty="0" smtClean="0"/>
              <a:t>Vooruit ontvangen subsidie 500 begin balans, nog te ontvangen subsidie 300 eind balans, ontvangen subsidie 4000, de subsidiebaten zijn ….. Dan 3801.</a:t>
            </a:r>
          </a:p>
          <a:p>
            <a:r>
              <a:rPr lang="nl-NL" sz="2200" b="1" dirty="0" smtClean="0"/>
              <a:t>Groter! De baten zouden bij gelijktijdig ontvangen 4000, maar 500 al vorige jaar ontvangen en 300 minder gekregen dan we hadden moeten krijgen. Dus 4000+500+300 = 4800</a:t>
            </a:r>
          </a:p>
          <a:p>
            <a:r>
              <a:rPr lang="nl-NL" sz="2200" b="1" dirty="0" smtClean="0"/>
              <a:t>Nog te betalen huur 200 begin balans, nog te betalen huur 300 eindbalans, huuruitgaven 4000, de huurlasten zijn …. Dan 4099.</a:t>
            </a:r>
          </a:p>
          <a:p>
            <a:r>
              <a:rPr lang="nl-NL" sz="2200" b="1" dirty="0" smtClean="0"/>
              <a:t>Groter! 4000 betaald, 200 daarvan is van vorige periode, 300 te weinig betaald voor deze periode is 4000-200 + 300 = 4100</a:t>
            </a:r>
            <a:endParaRPr lang="nl-NL" sz="2200" b="1" dirty="0"/>
          </a:p>
        </p:txBody>
      </p:sp>
    </p:spTree>
    <p:extLst>
      <p:ext uri="{BB962C8B-B14F-4D97-AF65-F5344CB8AC3E}">
        <p14:creationId xmlns:p14="http://schemas.microsoft.com/office/powerpoint/2010/main" val="187093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0"/>
            <a:ext cx="9657568" cy="1959230"/>
          </a:xfrm>
        </p:spPr>
        <p:txBody>
          <a:bodyPr>
            <a:normAutofit/>
          </a:bodyPr>
          <a:lstStyle/>
          <a:p>
            <a:r>
              <a:rPr lang="nl-NL" sz="3400" dirty="0" smtClean="0"/>
              <a:t/>
            </a:r>
            <a:br>
              <a:rPr lang="nl-NL" sz="3400" dirty="0" smtClean="0"/>
            </a:br>
            <a:r>
              <a:rPr lang="nl-NL" sz="3400" dirty="0" smtClean="0"/>
              <a:t>terugblik vorige les</a:t>
            </a:r>
            <a:endParaRPr lang="nl-NL" sz="3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263316"/>
            <a:ext cx="4422215" cy="4586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Vul het uitgedeelde formulier in.</a:t>
            </a:r>
          </a:p>
          <a:p>
            <a:pPr marL="0" indent="0">
              <a:buNone/>
            </a:pPr>
            <a:r>
              <a:rPr lang="nl-NL" sz="2800" dirty="0"/>
              <a:t>De </a:t>
            </a:r>
            <a:r>
              <a:rPr lang="nl-NL" sz="2800" dirty="0" smtClean="0"/>
              <a:t>leerling </a:t>
            </a:r>
            <a:r>
              <a:rPr lang="nl-NL" sz="2800" dirty="0"/>
              <a:t>die het duidelijkst kan formuleren welke voorkennis </a:t>
            </a:r>
            <a:r>
              <a:rPr lang="nl-NL" sz="2800" dirty="0" smtClean="0"/>
              <a:t>benodigd is en waarom wint het opruimlied.</a:t>
            </a:r>
          </a:p>
          <a:p>
            <a:pPr marL="0" indent="0">
              <a:buNone/>
            </a:pPr>
            <a:r>
              <a:rPr lang="nl-NL" sz="2800" dirty="0" smtClean="0"/>
              <a:t> 5</a:t>
            </a:r>
            <a:r>
              <a:rPr lang="nl-NL" sz="2500" dirty="0" smtClean="0"/>
              <a:t> minuten de tijd.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724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Vakinhoudelijke kennis, wat moeten we weten voor overlopende posten?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379" y="1930401"/>
            <a:ext cx="9129623" cy="4110962"/>
          </a:xfrm>
        </p:spPr>
        <p:txBody>
          <a:bodyPr>
            <a:noAutofit/>
          </a:bodyPr>
          <a:lstStyle/>
          <a:p>
            <a:r>
              <a:rPr lang="nl-NL" sz="2200" dirty="0" smtClean="0"/>
              <a:t>Kennis van Overzicht van baten/lasten.</a:t>
            </a:r>
            <a:r>
              <a:rPr lang="nl-NL" sz="2200" dirty="0"/>
              <a:t>	</a:t>
            </a:r>
            <a:r>
              <a:rPr lang="nl-NL" sz="2200" dirty="0" smtClean="0"/>
              <a:t>			Waarom?</a:t>
            </a:r>
          </a:p>
          <a:p>
            <a:r>
              <a:rPr lang="nl-NL" sz="2200" dirty="0" smtClean="0"/>
              <a:t>Geeft aan hoeveel we hadden moeten ontvangen.</a:t>
            </a:r>
          </a:p>
          <a:p>
            <a:r>
              <a:rPr lang="nl-NL" sz="2200" dirty="0" smtClean="0"/>
              <a:t>Kennis van Overzicht van ontvangsten/uitgaven.		Waarom?</a:t>
            </a:r>
          </a:p>
          <a:p>
            <a:r>
              <a:rPr lang="nl-NL" sz="2200" dirty="0" smtClean="0"/>
              <a:t>Geeft aan hoeveel we hebben ontvangen.</a:t>
            </a:r>
          </a:p>
          <a:p>
            <a:r>
              <a:rPr lang="nl-NL" sz="2200" dirty="0" smtClean="0"/>
              <a:t>Kennis van beginbalans.								Waarom?</a:t>
            </a:r>
          </a:p>
          <a:p>
            <a:r>
              <a:rPr lang="nl-NL" sz="2200" dirty="0" smtClean="0"/>
              <a:t>Geeft aan of we nog vooruit ontvangen / nog te ontvangen bedragen hebben die mogelijke verschillen kunnen verklaren tussen baten/ontvangsten.</a:t>
            </a:r>
          </a:p>
          <a:p>
            <a:r>
              <a:rPr lang="nl-NL" sz="2200" dirty="0" smtClean="0"/>
              <a:t>Kennis van eindbalans									Waarom?</a:t>
            </a:r>
          </a:p>
          <a:p>
            <a:r>
              <a:rPr lang="nl-NL" sz="2200" dirty="0" smtClean="0"/>
              <a:t>Als er een verschil is tussen baten/ontvangsten, die niet verklaard kan worden door de begin balans, ontstaan er overlopende posten.</a:t>
            </a:r>
          </a:p>
          <a:p>
            <a:endParaRPr lang="nl-NL" sz="2200" dirty="0" smtClean="0"/>
          </a:p>
        </p:txBody>
      </p:sp>
    </p:spTree>
    <p:extLst>
      <p:ext uri="{BB962C8B-B14F-4D97-AF65-F5344CB8AC3E}">
        <p14:creationId xmlns:p14="http://schemas.microsoft.com/office/powerpoint/2010/main" val="408196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startopdracht: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3453" y="1263316"/>
            <a:ext cx="4422215" cy="45866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10 minuten de tijd.</a:t>
            </a:r>
          </a:p>
          <a:p>
            <a:pPr marL="0" indent="0">
              <a:buNone/>
            </a:pPr>
            <a:r>
              <a:rPr lang="nl-NL" sz="2500" dirty="0" smtClean="0"/>
              <a:t>Deel 1: bedenk verschillende financiële feiten die betrekking hebben de verschillende overzichten. (4 min)</a:t>
            </a:r>
          </a:p>
          <a:p>
            <a:pPr marL="0" indent="0">
              <a:buNone/>
            </a:pPr>
            <a:r>
              <a:rPr lang="nl-NL" sz="2500" dirty="0" smtClean="0"/>
              <a:t>Deel 2: verwerk de financiële feiten correct boekhoudkundig. (6 min)</a:t>
            </a:r>
          </a:p>
        </p:txBody>
      </p:sp>
      <p:sp>
        <p:nvSpPr>
          <p:cNvPr id="4" name="Ovaal 3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666705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666705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666705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666705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666705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666705" y="1959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666705" y="19592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6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0316" y="168443"/>
            <a:ext cx="9153686" cy="5872920"/>
          </a:xfrm>
        </p:spPr>
        <p:txBody>
          <a:bodyPr>
            <a:noAutofit/>
          </a:bodyPr>
          <a:lstStyle/>
          <a:p>
            <a:r>
              <a:rPr lang="nl-NL" sz="2500" dirty="0" smtClean="0"/>
              <a:t>Financieel feit die betrekking heeft op de balans het overzicht van ontvangsten en uitgaven en overzicht van baten en lasten?</a:t>
            </a:r>
          </a:p>
          <a:p>
            <a:r>
              <a:rPr lang="nl-NL" sz="2500" dirty="0" smtClean="0"/>
              <a:t>Contributie/huur/rente/subsidie.</a:t>
            </a:r>
          </a:p>
          <a:p>
            <a:r>
              <a:rPr lang="nl-NL" sz="2500" dirty="0" smtClean="0"/>
              <a:t>Ontvangsten/uitgaven beïnvloeden?</a:t>
            </a:r>
          </a:p>
          <a:p>
            <a:r>
              <a:rPr lang="nl-NL" sz="2500" dirty="0" smtClean="0"/>
              <a:t>Kas/bank</a:t>
            </a:r>
          </a:p>
          <a:p>
            <a:r>
              <a:rPr lang="nl-NL" sz="2500" dirty="0" smtClean="0"/>
              <a:t> baten/lasten beïnvloeden?</a:t>
            </a:r>
          </a:p>
          <a:p>
            <a:r>
              <a:rPr lang="nl-NL" sz="2500" dirty="0" smtClean="0"/>
              <a:t>Eigen vermogen.</a:t>
            </a:r>
          </a:p>
          <a:p>
            <a:r>
              <a:rPr lang="nl-NL" sz="2500" dirty="0"/>
              <a:t>Financieel feit die betrekking heeft op de balans </a:t>
            </a:r>
            <a:r>
              <a:rPr lang="nl-NL" sz="2500" dirty="0" smtClean="0"/>
              <a:t>en het </a:t>
            </a:r>
            <a:r>
              <a:rPr lang="nl-NL" sz="2500" dirty="0"/>
              <a:t>overzicht van ontvangsten en </a:t>
            </a:r>
            <a:r>
              <a:rPr lang="nl-NL" sz="2500" dirty="0" smtClean="0"/>
              <a:t>uitgaven?</a:t>
            </a:r>
          </a:p>
          <a:p>
            <a:r>
              <a:rPr lang="nl-NL" sz="2500" dirty="0" smtClean="0"/>
              <a:t>Aflossen.</a:t>
            </a:r>
          </a:p>
          <a:p>
            <a:r>
              <a:rPr lang="nl-NL" sz="2500" dirty="0"/>
              <a:t>Financieel feit die betrekking heeft op de balans </a:t>
            </a:r>
            <a:r>
              <a:rPr lang="nl-NL" sz="2500" dirty="0" smtClean="0"/>
              <a:t>en het overzicht </a:t>
            </a:r>
            <a:r>
              <a:rPr lang="nl-NL" sz="2500" dirty="0"/>
              <a:t>van baten en lasten?</a:t>
            </a:r>
          </a:p>
          <a:p>
            <a:r>
              <a:rPr lang="nl-NL" sz="2500" dirty="0" smtClean="0"/>
              <a:t>Afschrijving.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06944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284" y="609600"/>
            <a:ext cx="9165718" cy="1320800"/>
          </a:xfrm>
        </p:spPr>
        <p:txBody>
          <a:bodyPr/>
          <a:lstStyle/>
          <a:p>
            <a:r>
              <a:rPr lang="nl-NL" dirty="0" smtClean="0"/>
              <a:t>Relatie tussen kas/bank begin </a:t>
            </a:r>
            <a:r>
              <a:rPr lang="nl-NL" dirty="0" smtClean="0">
                <a:sym typeface="Wingdings" panose="05000000000000000000" pitchFamily="2" charset="2"/>
              </a:rPr>
              <a:t> saldo o/u  kas/bank einde.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33" y="2039101"/>
            <a:ext cx="3752850" cy="1095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4993" y="3689684"/>
            <a:ext cx="3181350" cy="1066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1159" y="5391818"/>
            <a:ext cx="3914775" cy="11239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6234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284" y="609600"/>
            <a:ext cx="9165718" cy="1320800"/>
          </a:xfrm>
        </p:spPr>
        <p:txBody>
          <a:bodyPr/>
          <a:lstStyle/>
          <a:p>
            <a:r>
              <a:rPr lang="nl-NL" dirty="0" smtClean="0"/>
              <a:t>Relatie tussen EV</a:t>
            </a:r>
            <a:r>
              <a:rPr lang="nl-NL" dirty="0" smtClean="0">
                <a:sym typeface="Wingdings" panose="05000000000000000000" pitchFamily="2" charset="2"/>
              </a:rPr>
              <a:t> saldo B/L EV einde.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9131" y="2954255"/>
            <a:ext cx="2952750" cy="7810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68" y="1426662"/>
            <a:ext cx="4105275" cy="895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2678" y="4422276"/>
            <a:ext cx="4019550" cy="914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808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721516" cy="1452398"/>
          </a:xfrm>
        </p:spPr>
        <p:txBody>
          <a:bodyPr>
            <a:normAutofit/>
          </a:bodyPr>
          <a:lstStyle/>
          <a:p>
            <a:r>
              <a:rPr lang="nl-NL" sz="3200" dirty="0" smtClean="0"/>
              <a:t>Overlopende posten </a:t>
            </a:r>
            <a:r>
              <a:rPr lang="nl-NL" sz="3200" dirty="0" smtClean="0">
                <a:sym typeface="Wingdings" panose="05000000000000000000" pitchFamily="2" charset="2"/>
              </a:rPr>
              <a:t>nog te betalen bedragen. </a:t>
            </a:r>
            <a:endParaRPr lang="nl-NL" sz="3200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0464" y="2964071"/>
            <a:ext cx="6134100" cy="1524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8" y="912644"/>
            <a:ext cx="60007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848" y="5044073"/>
            <a:ext cx="6115050" cy="1495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PIJL-LINKS 8"/>
          <p:cNvSpPr/>
          <p:nvPr/>
        </p:nvSpPr>
        <p:spPr>
          <a:xfrm>
            <a:off x="4559968" y="5939586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LINKS 9"/>
          <p:cNvSpPr/>
          <p:nvPr/>
        </p:nvSpPr>
        <p:spPr>
          <a:xfrm>
            <a:off x="9404684" y="3938334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LINKS 10"/>
          <p:cNvSpPr/>
          <p:nvPr/>
        </p:nvSpPr>
        <p:spPr>
          <a:xfrm>
            <a:off x="3689684" y="1615951"/>
            <a:ext cx="204537" cy="14839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44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3706</TotalTime>
  <Words>1002</Words>
  <Application>Microsoft Office PowerPoint</Application>
  <PresentationFormat>Breedbeeld</PresentationFormat>
  <Paragraphs>117</Paragraphs>
  <Slides>25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Wingdings</vt:lpstr>
      <vt:lpstr>Wingdings 3</vt:lpstr>
      <vt:lpstr>Facet</vt:lpstr>
      <vt:lpstr>Beste ath 4. </vt:lpstr>
      <vt:lpstr>Programma aankomende les</vt:lpstr>
      <vt:lpstr> terugblik vorige les</vt:lpstr>
      <vt:lpstr>Vakinhoudelijke kennis, wat moeten we weten voor overlopende posten?</vt:lpstr>
      <vt:lpstr>startopdracht: </vt:lpstr>
      <vt:lpstr>PowerPoint-presentatie</vt:lpstr>
      <vt:lpstr>Relatie tussen kas/bank begin  saldo o/u  kas/bank einde.</vt:lpstr>
      <vt:lpstr>Relatie tussen EV saldo B/L EV einde.</vt:lpstr>
      <vt:lpstr>Overlopende posten nog te betalen bedragen. </vt:lpstr>
      <vt:lpstr>Overlopende posten vooruit ontvangen bedragen</vt:lpstr>
      <vt:lpstr>Overlopende posten nog te ontvangen bedragen</vt:lpstr>
      <vt:lpstr>Overlopende posten vooruit betaalde bedragen.</vt:lpstr>
      <vt:lpstr>Nu hebben we deze overlopende posten op de begin balans?</vt:lpstr>
      <vt:lpstr>Opdracht 2: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Wanneer komen we in de problemen?</vt:lpstr>
      <vt:lpstr>EINDOPDRACHT</vt:lpstr>
      <vt:lpstr>PowerPoint-presentatie</vt:lpstr>
      <vt:lpstr>PowerPoint-presentatie</vt:lpstr>
      <vt:lpstr>Tot slot, de superduperlastigepastige-ronde.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 Jacobs</dc:creator>
  <cp:lastModifiedBy>Bas Jacobs</cp:lastModifiedBy>
  <cp:revision>220</cp:revision>
  <dcterms:created xsi:type="dcterms:W3CDTF">2017-01-22T09:51:43Z</dcterms:created>
  <dcterms:modified xsi:type="dcterms:W3CDTF">2018-05-24T10:03:12Z</dcterms:modified>
</cp:coreProperties>
</file>