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386" r:id="rId4"/>
    <p:sldId id="388" r:id="rId5"/>
    <p:sldId id="387" r:id="rId6"/>
    <p:sldId id="389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0" r:id="rId15"/>
    <p:sldId id="398" r:id="rId16"/>
    <p:sldId id="399" r:id="rId17"/>
    <p:sldId id="400" r:id="rId18"/>
    <p:sldId id="401" r:id="rId19"/>
    <p:sldId id="402" r:id="rId20"/>
    <p:sldId id="403" r:id="rId21"/>
    <p:sldId id="404" r:id="rId22"/>
    <p:sldId id="405" r:id="rId23"/>
    <p:sldId id="406" r:id="rId24"/>
    <p:sldId id="407" r:id="rId25"/>
    <p:sldId id="40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24-5-2018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vooruit ontvangen bedragen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PIJL-RECHTS 2"/>
          <p:cNvSpPr/>
          <p:nvPr/>
        </p:nvSpPr>
        <p:spPr>
          <a:xfrm>
            <a:off x="2518611" y="1359828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7960895" y="342218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LINKS 11"/>
          <p:cNvSpPr/>
          <p:nvPr/>
        </p:nvSpPr>
        <p:spPr>
          <a:xfrm>
            <a:off x="5065295" y="6196264"/>
            <a:ext cx="204537" cy="1804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65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nog te ontvangen bedragen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PIJL-RECHTS 7"/>
          <p:cNvSpPr/>
          <p:nvPr/>
        </p:nvSpPr>
        <p:spPr>
          <a:xfrm>
            <a:off x="2851484" y="6184233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2454443" y="1655109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7960894" y="365078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4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vooruit betaalde bedragen.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PIJL-LINKS 7"/>
          <p:cNvSpPr/>
          <p:nvPr/>
        </p:nvSpPr>
        <p:spPr>
          <a:xfrm>
            <a:off x="3645568" y="1378201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LINKS 8"/>
          <p:cNvSpPr/>
          <p:nvPr/>
        </p:nvSpPr>
        <p:spPr>
          <a:xfrm>
            <a:off x="9420725" y="3400923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2851484" y="594360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9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hebben we deze overlopende posten op de begin balans?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92705"/>
            <a:ext cx="8596668" cy="4248657"/>
          </a:xfrm>
        </p:spPr>
        <p:txBody>
          <a:bodyPr>
            <a:noAutofit/>
          </a:bodyPr>
          <a:lstStyle/>
          <a:p>
            <a:r>
              <a:rPr lang="nl-NL" sz="2500" dirty="0" smtClean="0"/>
              <a:t>Nog te ontvangen bedragen op de begin balans, wat betekend dit voor de toekomst voor onze ontvangsten/baten?</a:t>
            </a:r>
          </a:p>
          <a:p>
            <a:r>
              <a:rPr lang="nl-NL" sz="2500" dirty="0" smtClean="0"/>
              <a:t>Vooruit ontvangen bedragen op de begin balans, wat betekend dit voor de toekomst voor onze ontvangsten/baten?</a:t>
            </a:r>
          </a:p>
          <a:p>
            <a:r>
              <a:rPr lang="nl-NL" sz="2500" dirty="0" smtClean="0"/>
              <a:t>nog te betalen bedragen op de begin balans, wat betekend dit voor de toekomst voor onze uitgaven/lasten?</a:t>
            </a:r>
          </a:p>
          <a:p>
            <a:r>
              <a:rPr lang="nl-NL" sz="2500" dirty="0" smtClean="0"/>
              <a:t>Vooruit betaalde bedragen op de begin balans, wat betekend dit voor de toekomst voor onze uitgaven/lasten?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1866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 2: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263316"/>
            <a:ext cx="4422215" cy="45866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500" dirty="0" smtClean="0"/>
              <a:t>15 minuten de tijd.</a:t>
            </a:r>
          </a:p>
          <a:p>
            <a:pPr marL="0" indent="0">
              <a:buNone/>
            </a:pPr>
            <a:r>
              <a:rPr lang="nl-NL" sz="2500" dirty="0" smtClean="0"/>
              <a:t>Deel 1: werk alleen de overlopende posten op de beginbalans weg </a:t>
            </a:r>
          </a:p>
          <a:p>
            <a:pPr marL="0" indent="0">
              <a:buNone/>
            </a:pPr>
            <a:r>
              <a:rPr lang="nl-NL" sz="2500" dirty="0" smtClean="0"/>
              <a:t>Deel 2: werk de verlopende posten op de begin balans weg gegeven bepaalde baten/ontvangsten.</a:t>
            </a:r>
          </a:p>
          <a:p>
            <a:pPr marL="0" indent="0">
              <a:buNone/>
            </a:pPr>
            <a:r>
              <a:rPr lang="nl-NL" sz="2500" dirty="0" smtClean="0"/>
              <a:t>Deel 3: creëer een </a:t>
            </a:r>
            <a:r>
              <a:rPr lang="nl-NL" sz="2500" dirty="0" smtClean="0"/>
              <a:t>de posten op de ontvangsten/uitgaven en baten/lasten overzichten gegeven de begin en eindbalans.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61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5459"/>
          <a:stretch/>
        </p:blipFill>
        <p:spPr>
          <a:xfrm>
            <a:off x="0" y="0"/>
            <a:ext cx="12192000" cy="12512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250" b="31914"/>
          <a:stretch/>
        </p:blipFill>
        <p:spPr>
          <a:xfrm>
            <a:off x="0" y="0"/>
            <a:ext cx="5943600" cy="24664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0585"/>
          <a:stretch/>
        </p:blipFill>
        <p:spPr>
          <a:xfrm>
            <a:off x="0" y="0"/>
            <a:ext cx="12192000" cy="25146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t="1" r="51447" b="-302"/>
          <a:stretch/>
        </p:blipFill>
        <p:spPr>
          <a:xfrm>
            <a:off x="0" y="-1"/>
            <a:ext cx="5919537" cy="363353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622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2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59581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>
            <a:off x="4650816" y="1918748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10975416" y="1930400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RECHTS 6"/>
          <p:cNvSpPr/>
          <p:nvPr/>
        </p:nvSpPr>
        <p:spPr>
          <a:xfrm>
            <a:off x="4609316" y="2839164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10975416" y="2858548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67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32324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>
            <a:off x="4001111" y="1930400"/>
            <a:ext cx="324852" cy="153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RECHTS 5"/>
          <p:cNvSpPr/>
          <p:nvPr/>
        </p:nvSpPr>
        <p:spPr>
          <a:xfrm>
            <a:off x="9884553" y="1930400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RECHTS 6"/>
          <p:cNvSpPr/>
          <p:nvPr/>
        </p:nvSpPr>
        <p:spPr>
          <a:xfrm>
            <a:off x="4001111" y="2748926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9951336" y="2748926"/>
            <a:ext cx="324852" cy="161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11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591926" cy="690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205537" cy="293531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35314"/>
            <a:ext cx="8205536" cy="367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5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7234" y="1500189"/>
            <a:ext cx="8596668" cy="4972800"/>
          </a:xfrm>
        </p:spPr>
        <p:txBody>
          <a:bodyPr>
            <a:normAutofit/>
          </a:bodyPr>
          <a:lstStyle/>
          <a:p>
            <a:r>
              <a:rPr lang="nl-NL" sz="2500" dirty="0" smtClean="0"/>
              <a:t>Terugblik vorige les(wat weten we nog van vorige les over overlopende posten) (5 min)</a:t>
            </a:r>
          </a:p>
          <a:p>
            <a:r>
              <a:rPr lang="nl-NL" sz="2500" dirty="0" smtClean="0"/>
              <a:t>Startopdracht </a:t>
            </a:r>
            <a:r>
              <a:rPr lang="nl-NL" sz="2500" dirty="0" smtClean="0"/>
              <a:t>financiële feiten(10 </a:t>
            </a:r>
            <a:r>
              <a:rPr lang="nl-NL" sz="2500" dirty="0" smtClean="0"/>
              <a:t>min)</a:t>
            </a:r>
          </a:p>
          <a:p>
            <a:r>
              <a:rPr lang="nl-NL" sz="2500" dirty="0" smtClean="0"/>
              <a:t>Theorie: begin naar eindbalans via baten/lasten en ontvangsten/uitgaven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Opdracht 2 wegwerken van overlopende posten (15 min)</a:t>
            </a:r>
          </a:p>
          <a:p>
            <a:r>
              <a:rPr lang="nl-NL" sz="2500" dirty="0" smtClean="0"/>
              <a:t>Afsluitende opdracht groter/kleiner.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11358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99"/>
            <a:ext cx="12192000" cy="454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0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komen we in de problemen?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Als we niet weten op welke zijde van de balans de overlopende posten komen te staan?</a:t>
            </a:r>
          </a:p>
          <a:p>
            <a:r>
              <a:rPr lang="nl-NL" sz="2500" dirty="0" smtClean="0"/>
              <a:t>Als we niet weten wat erop het overzicht van ontvangsten uitgaven staat (denk aan vorige les met goed leggen van strookjes)</a:t>
            </a:r>
          </a:p>
          <a:p>
            <a:r>
              <a:rPr lang="nl-NL" sz="2500" dirty="0" smtClean="0"/>
              <a:t>In het verlengde als we niet weten wat op het baten/lasten overzicht staat.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3443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Jullie krijgen een twee A4tjes met daarop de woorden </a:t>
            </a:r>
            <a:r>
              <a:rPr lang="nl-NL" sz="2500" dirty="0" smtClean="0"/>
              <a:t>GROTER </a:t>
            </a:r>
            <a:r>
              <a:rPr lang="nl-NL" sz="2500" dirty="0" smtClean="0"/>
              <a:t>of </a:t>
            </a:r>
            <a:r>
              <a:rPr lang="nl-NL" sz="2500" dirty="0" smtClean="0"/>
              <a:t>KLEINER</a:t>
            </a:r>
            <a:r>
              <a:rPr lang="nl-NL" sz="2500" dirty="0" smtClean="0"/>
              <a:t>. </a:t>
            </a:r>
            <a:r>
              <a:rPr lang="nl-NL" sz="2500" dirty="0" smtClean="0"/>
              <a:t>Er wordt vervolgens een vraag gesteld waarop het antwoord </a:t>
            </a:r>
            <a:r>
              <a:rPr lang="nl-NL" sz="2500" dirty="0" smtClean="0"/>
              <a:t>groter</a:t>
            </a:r>
            <a:r>
              <a:rPr lang="nl-NL" sz="2500" dirty="0" smtClean="0"/>
              <a:t> of kleiner </a:t>
            </a:r>
            <a:r>
              <a:rPr lang="nl-NL" sz="2500" dirty="0" smtClean="0"/>
              <a:t>is.</a:t>
            </a:r>
          </a:p>
          <a:p>
            <a:r>
              <a:rPr lang="nl-NL" sz="2500" dirty="0" smtClean="0"/>
              <a:t>Je kiest het antwoord door het A4tje met jou gekozen antwoord omhoog te houden.</a:t>
            </a:r>
          </a:p>
          <a:p>
            <a:r>
              <a:rPr lang="nl-NL" sz="2500" dirty="0" smtClean="0"/>
              <a:t>Als je een fout maakt ben je af, mag je de opvolgende ronde niet meer mee spelen totdat er 1 speler over is.</a:t>
            </a:r>
          </a:p>
          <a:p>
            <a:r>
              <a:rPr lang="nl-NL" sz="2500" dirty="0" smtClean="0"/>
              <a:t>Per ronde worden de vragen moeilijker.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91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2" y="0"/>
            <a:ext cx="11189370" cy="6749716"/>
          </a:xfrm>
        </p:spPr>
        <p:txBody>
          <a:bodyPr>
            <a:normAutofit/>
          </a:bodyPr>
          <a:lstStyle/>
          <a:p>
            <a:r>
              <a:rPr lang="nl-NL" sz="2300" b="1" dirty="0" smtClean="0"/>
              <a:t>Alle vragen hebben betrekking op dit jaar!</a:t>
            </a:r>
          </a:p>
          <a:p>
            <a:r>
              <a:rPr lang="nl-NL" sz="2300" b="1" dirty="0" smtClean="0"/>
              <a:t>Vooruitbetaalde bedragen begin balans maken de lasten ….. Uitgaven.</a:t>
            </a:r>
          </a:p>
          <a:p>
            <a:r>
              <a:rPr lang="nl-NL" sz="2300" b="1" dirty="0" smtClean="0"/>
              <a:t>Groter! (tenslotte je hebt al betaald, de lasten komen dit jaar)</a:t>
            </a:r>
          </a:p>
          <a:p>
            <a:r>
              <a:rPr lang="nl-NL" sz="2300" b="1" dirty="0" smtClean="0"/>
              <a:t>Nog te betalen bedragen begin balans  maken de uitgaven …. Lasten.</a:t>
            </a:r>
          </a:p>
          <a:p>
            <a:r>
              <a:rPr lang="nl-NL" sz="2300" b="1" dirty="0" smtClean="0"/>
              <a:t>Groter! (tenslotte, je moet nog betalen, terwijl de lasten al zijn geweest)</a:t>
            </a:r>
          </a:p>
          <a:p>
            <a:r>
              <a:rPr lang="nl-NL" sz="2300" b="1" dirty="0"/>
              <a:t>Vooruitbetaalde bedragen </a:t>
            </a:r>
            <a:r>
              <a:rPr lang="nl-NL" sz="2300" b="1" dirty="0" smtClean="0"/>
              <a:t>eind balans maken </a:t>
            </a:r>
            <a:r>
              <a:rPr lang="nl-NL" sz="2300" b="1" dirty="0"/>
              <a:t>de </a:t>
            </a:r>
            <a:r>
              <a:rPr lang="nl-NL" sz="2300" b="1" dirty="0" smtClean="0"/>
              <a:t>lasten …. Uitgaven.</a:t>
            </a:r>
          </a:p>
          <a:p>
            <a:r>
              <a:rPr lang="nl-NL" sz="2300" b="1" dirty="0" smtClean="0"/>
              <a:t>kleiner! (tenslotte, je hebt al betaald voor lasten van volgend jaar)</a:t>
            </a:r>
          </a:p>
          <a:p>
            <a:r>
              <a:rPr lang="nl-NL" sz="2300" b="1" dirty="0" smtClean="0"/>
              <a:t>Nog te betalen bedragen eind balans maken </a:t>
            </a:r>
            <a:r>
              <a:rPr lang="nl-NL" sz="2300" b="1" dirty="0"/>
              <a:t>de </a:t>
            </a:r>
            <a:r>
              <a:rPr lang="nl-NL" sz="2300" b="1" dirty="0" smtClean="0"/>
              <a:t>uitgaven ….. Lasten.</a:t>
            </a:r>
          </a:p>
          <a:p>
            <a:r>
              <a:rPr lang="nl-NL" sz="2300" b="1" dirty="0" smtClean="0"/>
              <a:t>kleiner!(tenslotte, je moet nog betalen terwijl de lasten al zijn geweest)</a:t>
            </a:r>
          </a:p>
          <a:p>
            <a:r>
              <a:rPr lang="nl-NL" sz="2300" b="1" dirty="0" smtClean="0"/>
              <a:t>Nog te ontvangen bedragen begin balans maken de baten …. ontvangsten.</a:t>
            </a:r>
          </a:p>
          <a:p>
            <a:r>
              <a:rPr lang="nl-NL" sz="2300" b="1" dirty="0" smtClean="0"/>
              <a:t>Kleiner! (tenslotte, je ontvangt nog geld wat betrekking heeft op vorige jaar)</a:t>
            </a:r>
          </a:p>
          <a:p>
            <a:r>
              <a:rPr lang="nl-NL" sz="2300" b="1" dirty="0" smtClean="0"/>
              <a:t>Vooruit ontvangen bedragen eind balans maken de ontvangsten …. baten)</a:t>
            </a:r>
          </a:p>
          <a:p>
            <a:r>
              <a:rPr lang="nl-NL" sz="2300" b="1" dirty="0" smtClean="0"/>
              <a:t>Groter! (tenslotte, je hebt al geld ontvangen voor baten van volgend jaar).</a:t>
            </a:r>
          </a:p>
          <a:p>
            <a:endParaRPr lang="nl-NL" sz="2300" b="1" dirty="0" smtClean="0"/>
          </a:p>
          <a:p>
            <a:endParaRPr lang="nl-NL" sz="2300" b="1" dirty="0"/>
          </a:p>
          <a:p>
            <a:endParaRPr lang="nl-NL" sz="2300" b="1" dirty="0"/>
          </a:p>
        </p:txBody>
      </p:sp>
    </p:spTree>
    <p:extLst>
      <p:ext uri="{BB962C8B-B14F-4D97-AF65-F5344CB8AC3E}">
        <p14:creationId xmlns:p14="http://schemas.microsoft.com/office/powerpoint/2010/main" val="4762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8441" y="252663"/>
            <a:ext cx="10647947" cy="5788699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Vooruitbetaalde huur 200 begin balans, huuruitgaven 4900, de huurlasten zijn …. Dan 5000.</a:t>
            </a:r>
          </a:p>
          <a:p>
            <a:r>
              <a:rPr lang="nl-NL" sz="2400" b="1" dirty="0" smtClean="0"/>
              <a:t>Groter! (ik heb 4900, en had al 200 vooruit betaald, lasten van 5100)</a:t>
            </a:r>
          </a:p>
          <a:p>
            <a:r>
              <a:rPr lang="nl-NL" sz="2400" b="1" dirty="0" smtClean="0"/>
              <a:t>Vooruit ontvangen contributie 300 eind balans, contributieontvangsten 4000, de contributiebaten zijn …. Dan 4200</a:t>
            </a:r>
          </a:p>
          <a:p>
            <a:r>
              <a:rPr lang="nl-NL" sz="2400" b="1" dirty="0" smtClean="0"/>
              <a:t>Kleiner! (ik heb 300 al ontvangen voor volgend jaar, 4000 in totaal ontvangen, de baten waren dus 3700)</a:t>
            </a:r>
          </a:p>
          <a:p>
            <a:r>
              <a:rPr lang="nl-NL" sz="2400" b="1" dirty="0" smtClean="0"/>
              <a:t>Nog te ontvangen subsidie 200 begin balans, subsidiebaten 2900, de subsidieontvangsten zijn …. Dan 2800.</a:t>
            </a:r>
          </a:p>
          <a:p>
            <a:r>
              <a:rPr lang="nl-NL" sz="2400" b="1" dirty="0" smtClean="0"/>
              <a:t>Groter! (ik zou 2900 moeten krijgen, plus de subsidie van vorige jaar dus 3100)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58807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253" y="0"/>
            <a:ext cx="9444789" cy="1930400"/>
          </a:xfrm>
        </p:spPr>
        <p:txBody>
          <a:bodyPr/>
          <a:lstStyle/>
          <a:p>
            <a:r>
              <a:rPr lang="nl-NL" dirty="0" smtClean="0"/>
              <a:t>Tot slot, de </a:t>
            </a:r>
            <a:r>
              <a:rPr lang="nl-NL" dirty="0" err="1" smtClean="0"/>
              <a:t>superduperlastigepastige</a:t>
            </a:r>
            <a:r>
              <a:rPr lang="nl-NL" dirty="0" smtClean="0"/>
              <a:t>-ronde.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253" y="757989"/>
            <a:ext cx="10756231" cy="5847348"/>
          </a:xfrm>
        </p:spPr>
        <p:txBody>
          <a:bodyPr>
            <a:normAutofit/>
          </a:bodyPr>
          <a:lstStyle/>
          <a:p>
            <a:r>
              <a:rPr lang="nl-NL" sz="2200" b="1" dirty="0" smtClean="0"/>
              <a:t>Vooruit betaalde rente 300 begin balans, vooruit betaalde rente 400 eind balans rentelasten 5000, de rente uitgaven zijn …. Dan 5000</a:t>
            </a:r>
          </a:p>
          <a:p>
            <a:r>
              <a:rPr lang="nl-NL" sz="2200" b="1" dirty="0" smtClean="0"/>
              <a:t>Groter! We hadden 5000 moeten betalen, maar hadden 300 euro al betaald, maar hebben 400 euro extra betaald dus 5000-300+400=5100 rente-uitgaven.</a:t>
            </a:r>
          </a:p>
          <a:p>
            <a:r>
              <a:rPr lang="nl-NL" sz="2200" b="1" dirty="0" smtClean="0"/>
              <a:t>Vooruit ontvangen subsidie 500 begin balans, nog te ontvangen subsidie 300 eind balans, ontvangen subsidie 4000, de subsidiebaten zijn ….. Dan 3801.</a:t>
            </a:r>
          </a:p>
          <a:p>
            <a:r>
              <a:rPr lang="nl-NL" sz="2200" b="1" dirty="0" smtClean="0"/>
              <a:t>Groter! De baten zouden bij gelijktijdig ontvangen 4000, maar 500 al vorige jaar ontvangen en 300 minder gekregen dan we hadden moeten krijgen. Dus 4000+500+300 = 4800</a:t>
            </a:r>
          </a:p>
          <a:p>
            <a:r>
              <a:rPr lang="nl-NL" sz="2200" b="1" dirty="0" smtClean="0"/>
              <a:t>Nog te betalen huur 200 begin balans, nog te betalen huur 300 eindbalans, huuruitgaven 4000, de huurlasten zijn …. Dan 4099.</a:t>
            </a:r>
          </a:p>
          <a:p>
            <a:r>
              <a:rPr lang="nl-NL" sz="2200" b="1" dirty="0" smtClean="0"/>
              <a:t>Groter! 4000 betaald, 200 daarvan is van vorige periode, 300 te weinig betaald voor deze periode is 4000-200 + 300 = 4100</a:t>
            </a:r>
            <a:endParaRPr lang="nl-NL" sz="2200" b="1" dirty="0"/>
          </a:p>
        </p:txBody>
      </p:sp>
    </p:spTree>
    <p:extLst>
      <p:ext uri="{BB962C8B-B14F-4D97-AF65-F5344CB8AC3E}">
        <p14:creationId xmlns:p14="http://schemas.microsoft.com/office/powerpoint/2010/main" val="187093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" y="0"/>
            <a:ext cx="9657568" cy="1959230"/>
          </a:xfrm>
        </p:spPr>
        <p:txBody>
          <a:bodyPr>
            <a:normAutofit/>
          </a:bodyPr>
          <a:lstStyle/>
          <a:p>
            <a:r>
              <a:rPr lang="nl-NL" sz="3400" dirty="0" smtClean="0"/>
              <a:t/>
            </a:r>
            <a:br>
              <a:rPr lang="nl-NL" sz="3400" dirty="0" smtClean="0"/>
            </a:br>
            <a:r>
              <a:rPr lang="nl-NL" sz="3400" dirty="0" smtClean="0"/>
              <a:t>terugblik vorige les</a:t>
            </a:r>
            <a:endParaRPr lang="nl-NL" sz="3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263316"/>
            <a:ext cx="4422215" cy="4586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Vul het uitgedeelde formulier in.</a:t>
            </a:r>
          </a:p>
          <a:p>
            <a:pPr marL="0" indent="0">
              <a:buNone/>
            </a:pPr>
            <a:r>
              <a:rPr lang="nl-NL" sz="2800" dirty="0"/>
              <a:t>De </a:t>
            </a:r>
            <a:r>
              <a:rPr lang="nl-NL" sz="2800" dirty="0" smtClean="0"/>
              <a:t>leerling </a:t>
            </a:r>
            <a:r>
              <a:rPr lang="nl-NL" sz="2800" dirty="0"/>
              <a:t>die het duidelijkst kan formuleren welke voorkennis </a:t>
            </a:r>
            <a:r>
              <a:rPr lang="nl-NL" sz="2800" dirty="0" smtClean="0"/>
              <a:t>benodigd is en waarom wint het opruimlied.</a:t>
            </a:r>
          </a:p>
          <a:p>
            <a:pPr marL="0" indent="0">
              <a:buNone/>
            </a:pPr>
            <a:r>
              <a:rPr lang="nl-NL" sz="2800" dirty="0" smtClean="0"/>
              <a:t> 5</a:t>
            </a:r>
            <a:r>
              <a:rPr lang="nl-NL" sz="2500" dirty="0" smtClean="0"/>
              <a:t> minuten de tijd.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248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Vakinhoudelijke kennis, wat moeten we weten voor overlopende posten?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379" y="1930401"/>
            <a:ext cx="9129623" cy="4110962"/>
          </a:xfrm>
        </p:spPr>
        <p:txBody>
          <a:bodyPr>
            <a:noAutofit/>
          </a:bodyPr>
          <a:lstStyle/>
          <a:p>
            <a:r>
              <a:rPr lang="nl-NL" sz="2200" dirty="0" smtClean="0"/>
              <a:t>Kennis van Overzicht van baten/lasten.</a:t>
            </a:r>
            <a:r>
              <a:rPr lang="nl-NL" sz="2200" dirty="0"/>
              <a:t>	</a:t>
            </a:r>
            <a:r>
              <a:rPr lang="nl-NL" sz="2200" dirty="0" smtClean="0"/>
              <a:t>			Waarom?</a:t>
            </a:r>
          </a:p>
          <a:p>
            <a:r>
              <a:rPr lang="nl-NL" sz="2200" dirty="0" smtClean="0"/>
              <a:t>Geeft aan hoeveel we hadden moeten ontvangen.</a:t>
            </a:r>
          </a:p>
          <a:p>
            <a:r>
              <a:rPr lang="nl-NL" sz="2200" dirty="0" smtClean="0"/>
              <a:t>Kennis van Overzicht van ontvangsten/uitgaven.		Waarom?</a:t>
            </a:r>
          </a:p>
          <a:p>
            <a:r>
              <a:rPr lang="nl-NL" sz="2200" dirty="0" smtClean="0"/>
              <a:t>Geeft aan hoeveel we hebben ontvangen.</a:t>
            </a:r>
          </a:p>
          <a:p>
            <a:r>
              <a:rPr lang="nl-NL" sz="2200" dirty="0" smtClean="0"/>
              <a:t>Kennis van beginbalans.								Waarom?</a:t>
            </a:r>
          </a:p>
          <a:p>
            <a:r>
              <a:rPr lang="nl-NL" sz="2200" dirty="0" smtClean="0"/>
              <a:t>Geeft aan of we nog vooruit ontvangen / nog te ontvangen bedragen hebben die mogelijke verschillen kunnen verklaren tussen baten/ontvangsten.</a:t>
            </a:r>
          </a:p>
          <a:p>
            <a:r>
              <a:rPr lang="nl-NL" sz="2200" dirty="0" smtClean="0"/>
              <a:t>Kennis van eindbalans									Waarom?</a:t>
            </a:r>
          </a:p>
          <a:p>
            <a:r>
              <a:rPr lang="nl-NL" sz="2200" dirty="0" smtClean="0"/>
              <a:t>Als er een verschil is tussen baten/ontvangsten, die niet verklaard kan worden door de begin balans, ontstaan er overlopende posten.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408196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startopdracht: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263316"/>
            <a:ext cx="4422215" cy="4586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Deel 1: bedenk verschillende financiële feiten die betrekking hebben de verschillende overzichten. (4 min)</a:t>
            </a:r>
          </a:p>
          <a:p>
            <a:pPr marL="0" indent="0">
              <a:buNone/>
            </a:pPr>
            <a:r>
              <a:rPr lang="nl-NL" sz="2500" dirty="0" smtClean="0"/>
              <a:t>Deel 2: verwerk de financiële feiten correct boekhoudkundig. (6 min)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461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68443"/>
            <a:ext cx="9153686" cy="5872920"/>
          </a:xfrm>
        </p:spPr>
        <p:txBody>
          <a:bodyPr>
            <a:noAutofit/>
          </a:bodyPr>
          <a:lstStyle/>
          <a:p>
            <a:r>
              <a:rPr lang="nl-NL" sz="2500" dirty="0" smtClean="0"/>
              <a:t>Financieel feit die betrekking heeft op de balans het overzicht van ontvangsten en uitgaven en overzicht van baten en lasten?</a:t>
            </a:r>
          </a:p>
          <a:p>
            <a:r>
              <a:rPr lang="nl-NL" sz="2500" dirty="0" smtClean="0"/>
              <a:t>Contributie/huur/rente/subsidie.</a:t>
            </a:r>
          </a:p>
          <a:p>
            <a:r>
              <a:rPr lang="nl-NL" sz="2500" dirty="0" smtClean="0"/>
              <a:t>Ontvangsten/uitgaven beïnvloeden?</a:t>
            </a:r>
          </a:p>
          <a:p>
            <a:r>
              <a:rPr lang="nl-NL" sz="2500" dirty="0" smtClean="0"/>
              <a:t>Kas/bank</a:t>
            </a:r>
          </a:p>
          <a:p>
            <a:r>
              <a:rPr lang="nl-NL" sz="2500" dirty="0" smtClean="0"/>
              <a:t> baten/lasten beïnvloeden?</a:t>
            </a:r>
          </a:p>
          <a:p>
            <a:r>
              <a:rPr lang="nl-NL" sz="2500" dirty="0" smtClean="0"/>
              <a:t>Eigen vermogen.</a:t>
            </a:r>
          </a:p>
          <a:p>
            <a:r>
              <a:rPr lang="nl-NL" sz="2500" dirty="0"/>
              <a:t>Financieel feit die betrekking heeft op de balans </a:t>
            </a:r>
            <a:r>
              <a:rPr lang="nl-NL" sz="2500" dirty="0" smtClean="0"/>
              <a:t>en het </a:t>
            </a:r>
            <a:r>
              <a:rPr lang="nl-NL" sz="2500" dirty="0"/>
              <a:t>overzicht van ontvangsten en </a:t>
            </a:r>
            <a:r>
              <a:rPr lang="nl-NL" sz="2500" dirty="0" smtClean="0"/>
              <a:t>uitgaven?</a:t>
            </a:r>
          </a:p>
          <a:p>
            <a:r>
              <a:rPr lang="nl-NL" sz="2500" dirty="0" smtClean="0"/>
              <a:t>Aflossen.</a:t>
            </a:r>
          </a:p>
          <a:p>
            <a:r>
              <a:rPr lang="nl-NL" sz="2500" dirty="0"/>
              <a:t>Financieel feit die betrekking heeft op de balans </a:t>
            </a:r>
            <a:r>
              <a:rPr lang="nl-NL" sz="2500" dirty="0" smtClean="0"/>
              <a:t>en het overzicht </a:t>
            </a:r>
            <a:r>
              <a:rPr lang="nl-NL" sz="2500" dirty="0"/>
              <a:t>van baten en lasten?</a:t>
            </a:r>
          </a:p>
          <a:p>
            <a:r>
              <a:rPr lang="nl-NL" sz="2500" dirty="0" smtClean="0"/>
              <a:t>Afschrijving.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6944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284" y="609600"/>
            <a:ext cx="9165718" cy="1320800"/>
          </a:xfrm>
        </p:spPr>
        <p:txBody>
          <a:bodyPr/>
          <a:lstStyle/>
          <a:p>
            <a:r>
              <a:rPr lang="nl-NL" dirty="0" smtClean="0"/>
              <a:t>Relatie tussen kas/bank begin </a:t>
            </a:r>
            <a:r>
              <a:rPr lang="nl-NL" dirty="0" smtClean="0">
                <a:sym typeface="Wingdings" panose="05000000000000000000" pitchFamily="2" charset="2"/>
              </a:rPr>
              <a:t> saldo o/u  kas/bank einde.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3" y="2039101"/>
            <a:ext cx="3752850" cy="1095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993" y="3689684"/>
            <a:ext cx="3181350" cy="1066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159" y="5391818"/>
            <a:ext cx="3914775" cy="1123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5623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284" y="609600"/>
            <a:ext cx="9165718" cy="1320800"/>
          </a:xfrm>
        </p:spPr>
        <p:txBody>
          <a:bodyPr/>
          <a:lstStyle/>
          <a:p>
            <a:r>
              <a:rPr lang="nl-NL" dirty="0" smtClean="0"/>
              <a:t>Relatie tussen EV</a:t>
            </a:r>
            <a:r>
              <a:rPr lang="nl-NL" dirty="0" smtClean="0">
                <a:sym typeface="Wingdings" panose="05000000000000000000" pitchFamily="2" charset="2"/>
              </a:rPr>
              <a:t> saldo B/L EV einde.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131" y="2954255"/>
            <a:ext cx="2952750" cy="7810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68" y="1426662"/>
            <a:ext cx="4105275" cy="895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2678" y="4422276"/>
            <a:ext cx="4019550" cy="914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8087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nog te betalen bedragen. 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PIJL-LINKS 8"/>
          <p:cNvSpPr/>
          <p:nvPr/>
        </p:nvSpPr>
        <p:spPr>
          <a:xfrm>
            <a:off x="4559968" y="5939586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LINKS 9"/>
          <p:cNvSpPr/>
          <p:nvPr/>
        </p:nvSpPr>
        <p:spPr>
          <a:xfrm>
            <a:off x="9404684" y="3938334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LINKS 10"/>
          <p:cNvSpPr/>
          <p:nvPr/>
        </p:nvSpPr>
        <p:spPr>
          <a:xfrm>
            <a:off x="3689684" y="1615951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4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3706</TotalTime>
  <Words>1002</Words>
  <Application>Microsoft Office PowerPoint</Application>
  <PresentationFormat>Breedbeeld</PresentationFormat>
  <Paragraphs>117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Wingdings</vt:lpstr>
      <vt:lpstr>Wingdings 3</vt:lpstr>
      <vt:lpstr>Facet</vt:lpstr>
      <vt:lpstr>Beste ath 4. </vt:lpstr>
      <vt:lpstr>Programma aankomende les</vt:lpstr>
      <vt:lpstr> terugblik vorige les</vt:lpstr>
      <vt:lpstr>Vakinhoudelijke kennis, wat moeten we weten voor overlopende posten?</vt:lpstr>
      <vt:lpstr>startopdracht: </vt:lpstr>
      <vt:lpstr>PowerPoint-presentatie</vt:lpstr>
      <vt:lpstr>Relatie tussen kas/bank begin  saldo o/u  kas/bank einde.</vt:lpstr>
      <vt:lpstr>Relatie tussen EV saldo B/L EV einde.</vt:lpstr>
      <vt:lpstr>Overlopende posten nog te betalen bedragen. </vt:lpstr>
      <vt:lpstr>Overlopende posten vooruit ontvangen bedragen</vt:lpstr>
      <vt:lpstr>Overlopende posten nog te ontvangen bedragen</vt:lpstr>
      <vt:lpstr>Overlopende posten vooruit betaalde bedragen.</vt:lpstr>
      <vt:lpstr>Nu hebben we deze overlopende posten op de begin balans?</vt:lpstr>
      <vt:lpstr>Opdracht 2: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Wanneer komen we in de problemen?</vt:lpstr>
      <vt:lpstr>EINDOPDRACHT</vt:lpstr>
      <vt:lpstr>PowerPoint-presentatie</vt:lpstr>
      <vt:lpstr>PowerPoint-presentatie</vt:lpstr>
      <vt:lpstr>Tot slot, de superduperlastigepastige-ronde.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220</cp:revision>
  <dcterms:created xsi:type="dcterms:W3CDTF">2017-01-22T09:51:43Z</dcterms:created>
  <dcterms:modified xsi:type="dcterms:W3CDTF">2018-05-24T10:03:12Z</dcterms:modified>
</cp:coreProperties>
</file>